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2" r:id="rId5"/>
    <p:sldId id="273" r:id="rId6"/>
    <p:sldId id="259" r:id="rId7"/>
    <p:sldId id="263" r:id="rId8"/>
    <p:sldId id="265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embeddedFontLs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ExtraBold" pitchFamily="2" charset="0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9fWhHfn29mRJMFIhsqBS7kJvp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8978E1-BF24-4AD8-82E1-79B0801F5434}">
  <a:tblStyle styleId="{458978E1-BF24-4AD8-82E1-79B0801F5434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EAE7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100C075-C47A-43FE-8692-9ADF4D5CD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howGuides="1">
      <p:cViewPr varScale="1">
        <p:scale>
          <a:sx n="102" d="100"/>
          <a:sy n="102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14" cy="120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088e77b42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29088e77b4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8788c4b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288788c4b49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7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alaktionova.tg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no-grad.ru/academy/courses/?type_id=4" TargetMode="External"/><Relationship Id="rId4" Type="http://schemas.openxmlformats.org/officeDocument/2006/relationships/hyperlink" Target="http://conference.schoolnano.ru/juni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 descr="partners_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9068" y="5324116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 descr="partners_lig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30" y="5451693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342323" y="2417975"/>
            <a:ext cx="739427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молодых тьюторов «Мировое кафе»</a:t>
            </a:r>
            <a:endParaRPr/>
          </a:p>
        </p:txBody>
      </p:sp>
      <p:sp>
        <p:nvSpPr>
          <p:cNvPr id="29" name="Google Shape;29;p1"/>
          <p:cNvSpPr txBox="1"/>
          <p:nvPr/>
        </p:nvSpPr>
        <p:spPr>
          <a:xfrm>
            <a:off x="342323" y="3935197"/>
            <a:ext cx="700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Мы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хотим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видеть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ребёнка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погоне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знаниями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знания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преследующие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ребёнка</a:t>
            </a:r>
            <a:r>
              <a:rPr lang="en-US" sz="160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00" i="1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Б.Шоу</a:t>
            </a:r>
            <a:endParaRPr sz="1600" i="1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1732" y="1265950"/>
            <a:ext cx="3972965" cy="42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Шрифт, Графика, снимок экран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38F777-E9A7-E5EF-D904-8DCF10465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3" y="251212"/>
            <a:ext cx="4194233" cy="720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снимок экрана, текст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0A71CB-D239-9A92-C343-89C25A31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4" y="1381319"/>
            <a:ext cx="12153232" cy="4806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8788c4b49_0_5"/>
          <p:cNvSpPr txBox="1"/>
          <p:nvPr/>
        </p:nvSpPr>
        <p:spPr>
          <a:xfrm>
            <a:off x="761425" y="459415"/>
            <a:ext cx="5670600" cy="58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 для ВСЕХ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88788c4b49_0_5"/>
          <p:cNvSpPr txBox="1"/>
          <p:nvPr/>
        </p:nvSpPr>
        <p:spPr>
          <a:xfrm>
            <a:off x="761426" y="2141093"/>
            <a:ext cx="5304000" cy="3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могут появится новые, хорошие книги.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от увлекательного чтения.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g288788c4b4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4">
            <a:alphaModFix/>
          </a:blip>
          <a:srcRect l="-138629" t="51609" r="138630" b="-51608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/>
          <p:nvPr/>
        </p:nvSpPr>
        <p:spPr>
          <a:xfrm>
            <a:off x="344032" y="1855960"/>
            <a:ext cx="10076507" cy="2806575"/>
          </a:xfrm>
          <a:prstGeom prst="roundRect">
            <a:avLst>
              <a:gd name="adj" fmla="val 16667"/>
            </a:avLst>
          </a:prstGeom>
          <a:solidFill>
            <a:srgbClr val="D9F6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Роль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учителя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том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чтобы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каждый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его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воспитанник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сознательно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нашел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себя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раскрыл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себя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избрал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себе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тот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жизненный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путь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котором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его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труд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достигает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высшей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ступени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мастерства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творчества</a:t>
            </a:r>
            <a:r>
              <a:rPr lang="en-US" sz="2000" i="0" u="none" strike="noStrike" cap="none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».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В.Сухомлинский</a:t>
            </a:r>
            <a:endParaRPr sz="2000" i="0" u="none" strike="noStrike" cap="none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5741141" y="5220023"/>
            <a:ext cx="6010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Для этого и задумана наша мастерская!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/>
          <p:nvPr/>
        </p:nvSpPr>
        <p:spPr>
          <a:xfrm>
            <a:off x="2227152" y="2317687"/>
            <a:ext cx="7197505" cy="2725093"/>
          </a:xfrm>
          <a:prstGeom prst="roundRect">
            <a:avLst>
              <a:gd name="adj" fmla="val 16667"/>
            </a:avLst>
          </a:prstGeom>
          <a:solidFill>
            <a:srgbClr val="D9F6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D711A"/>
                </a:solidFill>
                <a:latin typeface="Arial"/>
                <a:ea typeface="Arial"/>
                <a:cs typeface="Arial"/>
                <a:sym typeface="Arial"/>
              </a:rPr>
              <a:t>Автор-эксперт  Татьяна Гелиевна Галактионова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1D711A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galaktionova.tg@mail.ru</a:t>
            </a:r>
            <a:r>
              <a:rPr lang="en-US" sz="1800" b="0" i="0" u="none" strike="noStrike" cap="none">
                <a:solidFill>
                  <a:srgbClr val="1D71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A2E0A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686262" y="466839"/>
            <a:ext cx="643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525462" y="1303641"/>
            <a:ext cx="6759600" cy="515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постоянно критиковать, он учится ненавидеть.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живет во вражде, он учится агрессивности.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высмеивают, он становится замкнутым.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упреках, он учится жить с чувством вины.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терпимости, он учится принимать других.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хвалят, он растет благодарным.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подбадривают, он учится верить в себя.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ребенка поддерживают, он начинает ценить себя.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безопасности, он учится верить в людей.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честности, он становится справедливым.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Если ребенок растет в понимании и любви, он учится находить любовь в этом мире.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" name="Google Shape;39;p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/>
        </p:nvSpPr>
        <p:spPr>
          <a:xfrm>
            <a:off x="8734357" y="5100362"/>
            <a:ext cx="2631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6792" y="1509491"/>
            <a:ext cx="2469094" cy="391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 txBox="1"/>
          <p:nvPr/>
        </p:nvSpPr>
        <p:spPr>
          <a:xfrm>
            <a:off x="1448198" y="1959450"/>
            <a:ext cx="102309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 заботиться о младших.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попробовать себя  в работе с детьми.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готов делиться своими знаниями и опытом.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думаю, детям со мной будет весело и интересно. </a:t>
            </a:r>
            <a:endParaRPr sz="180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" name="Google Shape;48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Танец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1C9993-C72E-C544-F452-21020A57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3B9E7-267D-6D8E-90BE-5E593E8BC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D9DDBB-A735-216B-93C2-15DA69FF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5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1090943" y="1654668"/>
            <a:ext cx="86643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технологию “Мировое кафе” в работе с детьми.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Проводить занятия  на основе тетради “Обо мне и для меня”.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Объяснять и вдохновлять.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</a:pPr>
            <a:r>
              <a:rPr lang="en-US" sz="18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Делать выбор. Проявлять оптимизм и жизнестойкость!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828375" y="857034"/>
            <a:ext cx="609750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</a:t>
            </a:r>
            <a:r>
              <a:rPr lang="en-US" sz="40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40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вы</a:t>
            </a:r>
            <a:r>
              <a:rPr lang="en-US" sz="40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40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научитесь</a:t>
            </a:r>
            <a:r>
              <a:rPr lang="en-US" sz="40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855" y="3942963"/>
            <a:ext cx="7623018" cy="252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/>
        </p:nvSpPr>
        <p:spPr>
          <a:xfrm>
            <a:off x="471536" y="634903"/>
            <a:ext cx="6097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-US" sz="3600" i="0" u="none" strike="noStrike" cap="none" dirty="0" err="1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Мировое</a:t>
            </a:r>
            <a:r>
              <a:rPr lang="en-US" sz="3600" i="0" u="none" strike="noStrike" cap="none" dirty="0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i="0" u="none" strike="noStrike" cap="none" dirty="0" err="1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кафе</a:t>
            </a:r>
            <a:r>
              <a:rPr lang="en-US" sz="3600" i="0" u="none" strike="noStrike" cap="none" dirty="0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» </a:t>
            </a:r>
            <a:endParaRPr sz="14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87" y="1542314"/>
            <a:ext cx="4785775" cy="453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2"/>
          <p:cNvSpPr/>
          <p:nvPr/>
        </p:nvSpPr>
        <p:spPr>
          <a:xfrm>
            <a:off x="5884753" y="1584356"/>
            <a:ext cx="5033727" cy="4493775"/>
          </a:xfrm>
          <a:prstGeom prst="roundRect">
            <a:avLst>
              <a:gd name="adj" fmla="val 16667"/>
            </a:avLst>
          </a:prstGeom>
          <a:solidFill>
            <a:srgbClr val="D0EFD5"/>
          </a:solidFill>
          <a:ln w="25400" cap="flat" cmpd="sng">
            <a:solidFill>
              <a:srgbClr val="91E4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r>
              <a:rPr lang="en-US" sz="1600" i="0" u="none" strike="noStrike" cap="non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«Мировое кафе» </a:t>
            </a:r>
            <a:r>
              <a:rPr lang="en-US" sz="1600" i="1" u="none" strike="noStrike" cap="non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-US" sz="1600" i="0" u="none" strike="noStrike" cap="non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 это технология сфокусированного неформального обсуждения , главной целью которой является – создание необходимой атмосферы для творческого роста и развития участников.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60958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endParaRPr sz="1600" i="0" u="none" strike="noStrike" cap="none">
              <a:solidFill>
                <a:srgbClr val="1D71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r>
              <a:rPr lang="en-US" sz="1600" i="0" u="none" strike="noStrike" cap="non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Оборудование: столики для работы по группам; таблички с названием столиков; распечатки заданий; ручки, фломастеры; листы бумаги А3.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60958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1400"/>
              <a:buFont typeface="Arial"/>
              <a:buNone/>
            </a:pPr>
            <a:endParaRPr sz="1600" i="0" u="none" strike="noStrike" cap="none">
              <a:solidFill>
                <a:srgbClr val="1D71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100"/>
              <a:buFont typeface="Arial"/>
              <a:buNone/>
            </a:pPr>
            <a:r>
              <a:rPr lang="en-US" sz="1600" i="0" u="none" strike="noStrike" cap="none">
                <a:solidFill>
                  <a:srgbClr val="1D711A"/>
                </a:solidFill>
                <a:latin typeface="Montserrat"/>
                <a:ea typeface="Montserrat"/>
                <a:cs typeface="Montserrat"/>
                <a:sym typeface="Montserrat"/>
              </a:rPr>
              <a:t>Желательно: небольшое угощение на каждый столик (крекеры, леденцы и т.п.)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0"/>
          <p:cNvGraphicFramePr/>
          <p:nvPr/>
        </p:nvGraphicFramePr>
        <p:xfrm>
          <a:off x="246330" y="1763031"/>
          <a:ext cx="7239000" cy="3901350"/>
        </p:xfrm>
        <a:graphic>
          <a:graphicData uri="http://schemas.openxmlformats.org/drawingml/2006/table">
            <a:tbl>
              <a:tblPr>
                <a:noFill/>
                <a:tableStyleId>{0100C075-C47A-43FE-8692-9ADF4D5CD779}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Открытие встречи (вызов)</a:t>
                      </a:r>
                      <a:r>
                        <a:rPr lang="en-US" sz="2000" u="none" strike="noStrike" cap="non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Фронтальная работа. Мотивационный блок: актуализация имеющихся знаний, пробуждение интереса. Объяснение правил. </a:t>
                      </a:r>
                      <a:endParaRPr sz="2000" u="none" strike="noStrike" cap="none">
                        <a:solidFill>
                          <a:srgbClr val="1D711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F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Основная часть (осмысление).</a:t>
                      </a:r>
                      <a:r>
                        <a:rPr lang="en-US" sz="2000" u="none" strike="noStrike" cap="non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Встреча с новой информацией. Работа в группах (примерно 10 минут за 1 столиком) и так три раза. Оформление общего листа по теме столика. </a:t>
                      </a:r>
                      <a:endParaRPr sz="2000" u="none" strike="noStrike" cap="none">
                        <a:solidFill>
                          <a:srgbClr val="1D711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F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Завершение встречи (рефлексия).</a:t>
                      </a:r>
                      <a:r>
                        <a:rPr lang="en-US" sz="2000" u="none" strike="noStrike" cap="none">
                          <a:solidFill>
                            <a:srgbClr val="1D711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Фронтальная работа. Выступление ведущих от каждого столика. Обратная связь от детей.   </a:t>
                      </a:r>
                      <a:endParaRPr sz="2000" u="none" strike="noStrike" cap="none">
                        <a:solidFill>
                          <a:srgbClr val="1D711A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F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7" name="Google Shape;167;p20"/>
          <p:cNvSpPr txBox="1"/>
          <p:nvPr/>
        </p:nvSpPr>
        <p:spPr>
          <a:xfrm>
            <a:off x="686261" y="405119"/>
            <a:ext cx="8810823" cy="58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«Вызов – осмысление - рефлексия» </a:t>
            </a:r>
            <a:endParaRPr sz="3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7398" y="3286173"/>
            <a:ext cx="4284602" cy="374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088e77b42_0_8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9088e77b42_0_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86" y="1813961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9088e77b42_0_8"/>
          <p:cNvSpPr txBox="1"/>
          <p:nvPr/>
        </p:nvSpPr>
        <p:spPr>
          <a:xfrm>
            <a:off x="1799376" y="3090848"/>
            <a:ext cx="8214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 </a:t>
            </a:r>
            <a:r>
              <a:rPr lang="en-US" sz="1600" b="0" i="0" u="sng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КРОНА Junior (schoolnano.ru)</a:t>
            </a:r>
            <a:r>
              <a:rPr lang="en-US" sz="1600" b="0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sng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http://conference.schoolnano.ru/junior</a:t>
            </a:r>
            <a:endParaRPr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29088e77b42_0_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86" y="4464795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9088e77b42_0_8"/>
          <p:cNvSpPr txBox="1"/>
          <p:nvPr/>
        </p:nvSpPr>
        <p:spPr>
          <a:xfrm>
            <a:off x="1758774" y="4403833"/>
            <a:ext cx="8419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 </a:t>
            </a:r>
            <a:r>
              <a:rPr lang="en-US" sz="1500" b="0" i="0" u="sng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https://nano-grad.ru/academy/courses/?type_id=4</a:t>
            </a:r>
            <a:endParaRPr sz="13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9088e77b42_0_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86" y="3139378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9088e77b42_0_8"/>
          <p:cNvSpPr txBox="1"/>
          <p:nvPr/>
        </p:nvSpPr>
        <p:spPr>
          <a:xfrm>
            <a:off x="1758777" y="1907016"/>
            <a:ext cx="609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Рабочая тетрадь «Обо мне и для меня»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600"/>
          </a:p>
        </p:txBody>
      </p:sp>
      <p:sp>
        <p:nvSpPr>
          <p:cNvPr id="206" name="Google Shape;206;g29088e77b42_0_8"/>
          <p:cNvSpPr txBox="1"/>
          <p:nvPr/>
        </p:nvSpPr>
        <p:spPr>
          <a:xfrm>
            <a:off x="1758774" y="2170375"/>
            <a:ext cx="765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https://catalog.vbudushee.ru/materials/obo-mne-i-dlya-menya-rabochaya-tetrad-dlya-detey-7-8-let?ysclid=l877b4hfet911704379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Macintosh PowerPoint</Application>
  <PresentationFormat>Широкоэкранный</PresentationFormat>
  <Paragraphs>52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Montserrat ExtraBold</vt:lpstr>
      <vt:lpstr>Arial</vt:lpstr>
      <vt:lpstr>Montserrat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Andrey Tiaglyy</cp:lastModifiedBy>
  <cp:revision>1</cp:revision>
  <dcterms:modified xsi:type="dcterms:W3CDTF">2025-10-11T20:18:05Z</dcterms:modified>
</cp:coreProperties>
</file>